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2.png" ContentType="image/png"/>
  <Override PartName="/ppt/media/image13.png" ContentType="image/png"/>
  <Override PartName="/ppt/media/image15.png" ContentType="image/png"/>
  <Override PartName="/ppt/media/image16.png" ContentType="image/png"/>
  <Override PartName="/ppt/media/image18.png" ContentType="image/png"/>
  <Override PartName="/ppt/media/image19.png" ContentType="image/png"/>
  <Override PartName="/ppt/media/image17.png" ContentType="image/png"/>
  <Override PartName="/ppt/media/image14.png" ContentType="image/png"/>
  <Override PartName="/ppt/media/image20.png" ContentType="image/png"/>
  <Override PartName="/ppt/presProps.xml" ContentType="application/vnd.openxmlformats-officedocument.presentationml.presProps+xml"/>
  <Override PartName="/ppt/slideLayouts/slideLayout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16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26.xml.rels" ContentType="application/vnd.openxmlformats-package.relationships+xml"/>
  <Override PartName="/ppt/slides/_rels/slide8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9.xml.rels" ContentType="application/vnd.openxmlformats-package.relationships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A21110F-3B86-44AA-AF3A-D8149C4EC61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360000" y="49320"/>
            <a:ext cx="9071640" cy="84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041AF16-5050-436B-84AB-A94DA249989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360000" y="49320"/>
            <a:ext cx="9071640" cy="84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D6F1190-DF14-4134-9D49-06F004D1AF3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360000" y="49320"/>
            <a:ext cx="9071640" cy="84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3571200" y="176904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6638040" y="176904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504000" y="405936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/>
          </p:nvPr>
        </p:nvSpPr>
        <p:spPr>
          <a:xfrm>
            <a:off x="3571200" y="405936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/>
          </p:nvPr>
        </p:nvSpPr>
        <p:spPr>
          <a:xfrm>
            <a:off x="6638040" y="405936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2252731-F8F3-4E59-A7F4-764459040BC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0BA4950-0A9F-4F38-AAEE-B42375A8D84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60000" y="49320"/>
            <a:ext cx="9071640" cy="84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highlight>
                <a:srgbClr val="ffffff"/>
              </a:highlight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73F4FB0-FC76-4666-AC99-039789A0FBA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60000" y="49320"/>
            <a:ext cx="9071640" cy="84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D692D8C-959C-4252-A230-EEAC58B9517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360000" y="49320"/>
            <a:ext cx="9071640" cy="84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533C5C0-7100-454A-A100-3C311BD1020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360000" y="49320"/>
            <a:ext cx="9071640" cy="84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FD7FCD1-F2C3-4F31-921F-A1355F9973C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360000" y="49320"/>
            <a:ext cx="9071640" cy="392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highlight>
                <a:srgbClr val="ffffff"/>
              </a:highlight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2A260E5-0CC8-4187-B533-7156C6DECBE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360000" y="49320"/>
            <a:ext cx="9071640" cy="84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E3FAC98-6095-4DA0-933F-BD168A38961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60000" y="49320"/>
            <a:ext cx="9071640" cy="84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highlight>
                <a:srgbClr val="ffffff"/>
              </a:highlight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A19A8CE-362C-4B58-881B-6F62AD5455F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60000" y="49320"/>
            <a:ext cx="9071640" cy="84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7AFADE3-09BB-452E-8545-4B6C091DC6F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360000" y="49320"/>
            <a:ext cx="9071640" cy="84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1A9CF06-5C97-413E-B564-80A23F32D90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360000" y="49320"/>
            <a:ext cx="9071640" cy="84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BD1CBC8-47CA-48E8-A86B-C650A51B81A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360000" y="49320"/>
            <a:ext cx="9071640" cy="84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0478251-9307-478D-B38F-B001B05EFF0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360000" y="49320"/>
            <a:ext cx="9071640" cy="84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3571200" y="176904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6638040" y="176904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/>
          </p:nvPr>
        </p:nvSpPr>
        <p:spPr>
          <a:xfrm>
            <a:off x="504000" y="405936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/>
          </p:nvPr>
        </p:nvSpPr>
        <p:spPr>
          <a:xfrm>
            <a:off x="3571200" y="405936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8" name="PlaceHolder 7"/>
          <p:cNvSpPr>
            <a:spLocks noGrp="1"/>
          </p:cNvSpPr>
          <p:nvPr>
            <p:ph/>
          </p:nvPr>
        </p:nvSpPr>
        <p:spPr>
          <a:xfrm>
            <a:off x="6638040" y="405936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9EA992A-1920-4025-BCFA-219D4C6381D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60000" y="49320"/>
            <a:ext cx="9071640" cy="84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0847E7B-1088-43B3-817E-98075FF45CC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60000" y="49320"/>
            <a:ext cx="9071640" cy="84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2C3415F-865A-420B-ACD3-D2BF74A8324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60000" y="49320"/>
            <a:ext cx="9071640" cy="84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ADD5FF9-4800-4D1D-9245-08300BAE55F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360000" y="49320"/>
            <a:ext cx="9071640" cy="392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highlight>
                <a:srgbClr val="ffffff"/>
              </a:highlight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F43DDE7-BAD1-467D-9B6C-9968343B5D8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60000" y="49320"/>
            <a:ext cx="9071640" cy="84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A1E5866-C9E7-4917-ABA1-365C98E647B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60000" y="49320"/>
            <a:ext cx="9071640" cy="84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3DD0327-FE98-4C70-A96C-6DDD7F9B048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60000" y="49320"/>
            <a:ext cx="9071640" cy="84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9C36B57-BFAD-4AC2-8661-03EA78149E9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0" y="4169520"/>
            <a:ext cx="10076760" cy="3407040"/>
          </a:xfrm>
          <a:prstGeom prst="rect">
            <a:avLst/>
          </a:prstGeom>
          <a:ln w="0">
            <a:noFill/>
          </a:ln>
        </p:spPr>
      </p:pic>
      <p:sp>
        <p:nvSpPr>
          <p:cNvPr id="1" name=""/>
          <p:cNvSpPr/>
          <p:nvPr/>
        </p:nvSpPr>
        <p:spPr>
          <a:xfrm>
            <a:off x="0" y="0"/>
            <a:ext cx="10080000" cy="423684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24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highlight>
                  <a:srgbClr val="ffffff"/>
                </a:highlight>
                <a:latin typeface="Arial"/>
              </a:rPr>
              <a:t>Click to edit the outline text format</a:t>
            </a:r>
            <a:endParaRPr b="0" lang="en-US" sz="3200" spc="-1" strike="noStrike">
              <a:highlight>
                <a:srgbClr val="ffffff"/>
              </a:highlight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highlight>
                  <a:srgbClr val="ffffff"/>
                </a:highlight>
                <a:latin typeface="Arial"/>
              </a:rPr>
              <a:t>Second Outline Level</a:t>
            </a:r>
            <a:endParaRPr b="0" lang="en-US" sz="2800" spc="-1" strike="noStrike">
              <a:highlight>
                <a:srgbClr val="ffffff"/>
              </a:highlight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highlight>
                  <a:srgbClr val="ffffff"/>
                </a:highlight>
                <a:latin typeface="Arial"/>
              </a:rPr>
              <a:t>Third Outline Level</a:t>
            </a:r>
            <a:endParaRPr b="0" lang="en-US" sz="2400" spc="-1" strike="noStrike">
              <a:highlight>
                <a:srgbClr val="ffffff"/>
              </a:highlight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highlight>
                  <a:srgbClr val="ffffff"/>
                </a:highlight>
                <a:latin typeface="Arial"/>
              </a:rPr>
              <a:t>Fourth Outline Level</a:t>
            </a:r>
            <a:endParaRPr b="0" lang="en-US" sz="2000" spc="-1" strike="noStrike">
              <a:highlight>
                <a:srgbClr val="ffffff"/>
              </a:highlight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highlight>
                  <a:srgbClr val="ffffff"/>
                </a:highlight>
                <a:latin typeface="Arial"/>
              </a:rPr>
              <a:t>Fifth Outline Level</a:t>
            </a:r>
            <a:endParaRPr b="0" lang="en-US" sz="2000" spc="-1" strike="noStrike">
              <a:highlight>
                <a:srgbClr val="ffffff"/>
              </a:highlight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highlight>
                  <a:srgbClr val="ffffff"/>
                </a:highlight>
                <a:latin typeface="Arial"/>
              </a:rPr>
              <a:t>Sixth Outline Level</a:t>
            </a:r>
            <a:endParaRPr b="0" lang="en-US" sz="2000" spc="-1" strike="noStrike">
              <a:highlight>
                <a:srgbClr val="ffffff"/>
              </a:highlight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highlight>
                  <a:srgbClr val="ffffff"/>
                </a:highlight>
                <a:latin typeface="Arial"/>
              </a:rPr>
              <a:t>Seventh Outline Level</a:t>
            </a:r>
            <a:endParaRPr b="0" lang="en-US" sz="2000" spc="-1" strike="noStrike">
              <a:highlight>
                <a:srgbClr val="ffffff"/>
              </a:highlight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D6616D98-39A6-45BD-AC0D-66C3F6FA413E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7" name=""/>
          <p:cNvSpPr/>
          <p:nvPr/>
        </p:nvSpPr>
        <p:spPr>
          <a:xfrm>
            <a:off x="504000" y="292320"/>
            <a:ext cx="9071640" cy="1262160"/>
          </a:xfrm>
          <a:prstGeom prst="rect">
            <a:avLst/>
          </a:prstGeom>
          <a:solidFill>
            <a:srgbClr val="000000">
              <a:alpha val="81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"/>
          <p:cNvSpPr/>
          <p:nvPr/>
        </p:nvSpPr>
        <p:spPr>
          <a:xfrm>
            <a:off x="609840" y="386640"/>
            <a:ext cx="8808480" cy="1005840"/>
          </a:xfrm>
          <a:prstGeom prst="rect">
            <a:avLst/>
          </a:prstGeom>
          <a:solidFill>
            <a:srgbClr val="ffffff">
              <a:alpha val="3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"/>
          <p:cNvSpPr/>
          <p:nvPr/>
        </p:nvSpPr>
        <p:spPr>
          <a:xfrm>
            <a:off x="0" y="6693480"/>
            <a:ext cx="10080000" cy="8776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PlaceHolder 1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dt" idx="4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ftr" idx="5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sldNum" idx="6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90B2501D-1E46-46FB-9538-76474C2C949B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50" name=""/>
          <p:cNvSpPr/>
          <p:nvPr/>
        </p:nvSpPr>
        <p:spPr>
          <a:xfrm>
            <a:off x="0" y="0"/>
            <a:ext cx="10080000" cy="86364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1" name="" descr=""/>
          <p:cNvPicPr/>
          <p:nvPr/>
        </p:nvPicPr>
        <p:blipFill>
          <a:blip r:embed="rId2">
            <a:grayscl/>
          </a:blip>
          <a:stretch/>
        </p:blipFill>
        <p:spPr>
          <a:xfrm>
            <a:off x="3687840" y="5973480"/>
            <a:ext cx="6293880" cy="837720"/>
          </a:xfrm>
          <a:prstGeom prst="rect">
            <a:avLst/>
          </a:prstGeom>
          <a:ln w="0">
            <a:noFill/>
          </a:ln>
        </p:spPr>
      </p:pic>
      <p:sp>
        <p:nvSpPr>
          <p:cNvPr id="52" name="PlaceHolder 5"/>
          <p:cNvSpPr>
            <a:spLocks noGrp="1"/>
          </p:cNvSpPr>
          <p:nvPr>
            <p:ph type="title"/>
          </p:nvPr>
        </p:nvSpPr>
        <p:spPr>
          <a:xfrm>
            <a:off x="360000" y="49320"/>
            <a:ext cx="9071640" cy="84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mailto:josh@joshforde.com" TargetMode="External"/><Relationship Id="rId2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98240" y="54864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Composing music electronically</a:t>
            </a:r>
            <a:br>
              <a:rPr sz="4400"/>
            </a:b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224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200" spc="-1" strike="noStrike">
                <a:highlight>
                  <a:srgbClr val="ffffff"/>
                </a:highlight>
                <a:latin typeface="Arial"/>
              </a:rPr>
              <a:t> </a:t>
            </a:r>
            <a:r>
              <a:rPr b="0" lang="en-US" sz="3200" spc="-1" strike="noStrike">
                <a:highlight>
                  <a:srgbClr val="ffffff"/>
                </a:highlight>
                <a:latin typeface="Arial"/>
              </a:rPr>
              <a:t>a guide for non-musicians</a:t>
            </a:r>
            <a:endParaRPr b="0" lang="en-US" sz="3200" spc="-1" strike="noStrike">
              <a:highlight>
                <a:srgbClr val="ffffff"/>
              </a:highlight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360000" y="49320"/>
            <a:ext cx="9071640" cy="84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Scales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Often the first thing you’ll choose before writing a song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Choosing a scale: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Major scale (default)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“</a:t>
            </a:r>
            <a:r>
              <a:rPr b="0" lang="en-US" sz="2400" spc="-1" strike="noStrike">
                <a:latin typeface="Arial"/>
              </a:rPr>
              <a:t>happy,” upbeat music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Minor scale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“</a:t>
            </a:r>
            <a:r>
              <a:rPr b="0" lang="en-US" sz="2400" spc="-1" strike="noStrike">
                <a:latin typeface="Arial"/>
              </a:rPr>
              <a:t>sad” music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Others exist, but these encompass 90+% of what you hear on the radio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Disclaimer: these are guidelines and </a:t>
            </a:r>
            <a:r>
              <a:rPr b="1" lang="en-US" sz="3200" spc="-1" strike="noStrike">
                <a:latin typeface="Arial"/>
              </a:rPr>
              <a:t>massive</a:t>
            </a:r>
            <a:r>
              <a:rPr b="0" lang="en-US" sz="3200" spc="-1" strike="noStrike">
                <a:latin typeface="Arial"/>
              </a:rPr>
              <a:t> oversimplifications!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Plenty of “happy” songs exist in minor, and “sad” songs in major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 HookPad, you can try changing a song from “major” to “minor” after you’ve written it to hear the subtle difference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360000" y="49320"/>
            <a:ext cx="9071640" cy="84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Instruments in a HookPad song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504000" y="1097280"/>
            <a:ext cx="9071640" cy="505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1. Drums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HookPad does this for you automatically, but can be adjusted a bit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Major changes to the drum beat will require using a DAW (more on that later)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2. Bass (bass guitar or other low-frequency instrument)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Subtle, but helps emphasize the rhythm of the song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HookPad does this for you as well – need a DAW to override it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3. An instrument that plays the harmony (chords)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The “background” music (not the melody)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Helps guide the song through its journeys of “ups” and “downs”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4. An instrument that plays the melody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The fun part!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360000" y="49320"/>
            <a:ext cx="9071640" cy="84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Chord progressions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 “chord” is just “3 or more notes playing at the same time”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 most songs, an instrument will play a bunch of chords throughout the song, instead of playing a melody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 series of chords is called a “chord progression”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One instrument plays these “in the background” while a different instrument plays melodies on top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To greatly oversimplify: the purpose of the chord progression is to make the melody sound better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360000" y="49320"/>
            <a:ext cx="9071640" cy="84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Chord progressions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HookPad has a feature for choosing popular chord progressions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4044240" y="2878200"/>
            <a:ext cx="1167840" cy="1053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360000" y="49320"/>
            <a:ext cx="9071640" cy="84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Chord progressions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504000" y="1097280"/>
            <a:ext cx="4890960" cy="505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Don’t worry about this for now, but…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 you get more advanced, you can experiment with creating your own chord progressions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This chart gives you a guideline of which orders of chords will sound best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HookPad has a similar feature built-in, let’s take a look...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5303520" y="871560"/>
            <a:ext cx="4495320" cy="5803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360000" y="49320"/>
            <a:ext cx="9071640" cy="84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Chord progressions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click the Progressions button, and then the Magic tab, you’ll see this: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From left-to-right, HookPad shows you which chords other songs </a:t>
            </a:r>
            <a:r>
              <a:rPr b="0" i="1" lang="en-US" sz="3200" spc="-1" strike="noStrike">
                <a:latin typeface="Arial"/>
              </a:rPr>
              <a:t>most frequently</a:t>
            </a:r>
            <a:r>
              <a:rPr b="0" lang="en-US" sz="3200" spc="-1" strike="noStrike">
                <a:latin typeface="Arial"/>
              </a:rPr>
              <a:t> use “next” (after whichever chord you just wrote in your song)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In other words, in this example, the “IV” chord will probably sound really good next in the current song. Although we may also risk sounding </a:t>
            </a:r>
            <a:r>
              <a:rPr b="0" i="1" lang="en-US" sz="2800" spc="-1" strike="noStrike">
                <a:latin typeface="Arial"/>
              </a:rPr>
              <a:t>predictable</a:t>
            </a:r>
            <a:r>
              <a:rPr b="0" lang="en-US" sz="2800" spc="-1" strike="noStrike">
                <a:latin typeface="Arial"/>
              </a:rPr>
              <a:t>, since it’d be a common choice in the current circumstance: remember, this list is showing us what’s popularly been done in other songs.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1364040" y="2593800"/>
            <a:ext cx="7505640" cy="1612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360000" y="49320"/>
            <a:ext cx="9071640" cy="84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Writing melodies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Tip before we start: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The “Guides” button in HookPad gives you a hint about which notes will sound “good” at any given time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These notes are called “chord tones,” because these notes match whatever notes are in the chord that the other instrument is playing at the same time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360000" y="49320"/>
            <a:ext cx="9071640" cy="84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Writing melodies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Everyone writes melodies a little differently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Below are guidelines, and some tricks I sometimes do - not rules!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Some repetition is good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This is often what makes things catchy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i="1" lang="en-US" sz="2800" spc="-1" strike="noStrike">
                <a:latin typeface="Arial"/>
              </a:rPr>
              <a:t>Too</a:t>
            </a:r>
            <a:r>
              <a:rPr b="0" lang="en-US" sz="2800" spc="-1" strike="noStrike">
                <a:latin typeface="Arial"/>
              </a:rPr>
              <a:t> much repetition is where things start to sound annoying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 really easy trick is to repeat a series of notes, but change one or two of them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Something of a “call and response”: the first phrase asks a question, and the second phrase “answers” it</a:t>
            </a:r>
            <a:endParaRPr b="0" lang="en-US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So, have some number of bars (2 or 4 would be a good starting place), write a melody, copy and paste it immediately afterward, and change a note or two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Not sure which to change? Try changing the very last note of the first section to a higher note than it is in the second section.</a:t>
            </a:r>
            <a:endParaRPr b="0" lang="en-US" sz="20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Frequently, a song will start and end on the “root” note (the “1” in HookPad)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The “root” note is where the song feels “at home”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Moving away from the root note, and then coming back down to it, is like going on a little emotional journey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360000" y="49320"/>
            <a:ext cx="9071640" cy="84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Resources for more in-depth learning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504000" y="1280160"/>
            <a:ext cx="9071640" cy="484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These resources will help you learn to write melodies &amp; chord progressions: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HookPad’s “HookTheory Library”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Search for almost any popular song you can imagine to see its chords &amp; melodies</a:t>
            </a:r>
            <a:endParaRPr b="0" lang="en-US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You can open it and tweak it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Try erasing the melody, and writing a new one on top of a chord progression that you like</a:t>
            </a:r>
            <a:endParaRPr b="0" lang="en-US" sz="20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YouTube: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8-Bit Music Theory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Goes in-depth on music theory for popular video game songs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Can sometimes be difficult to understand without a background in music due to all the lingo</a:t>
            </a:r>
            <a:endParaRPr b="0" lang="en-US" sz="20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ShadyCicada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Also video game-related music composition videos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Showcases his writing process, composing songs in styles of popular games/genres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More entertaining, not strictly educational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Less technical / easier to understand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360000" y="49320"/>
            <a:ext cx="9071640" cy="84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Now, let’s talk about production...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This is optional...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You can complete and export a song entirely in HookPad if you like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…</a:t>
            </a:r>
            <a:r>
              <a:rPr b="0" lang="en-US" sz="3200" spc="-1" strike="noStrike">
                <a:latin typeface="Arial"/>
              </a:rPr>
              <a:t>But here’s where we get greater control over the “sound” of the song, using tools HookPad doesn’t have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We’ll export our HookPad song as a .mid file, and import it into another program called a “DAW”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The “song” (notes) will stay the same, but it will sound different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It’s like swapping in a new band/singer to play it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/>
          </p:nvPr>
        </p:nvSpPr>
        <p:spPr>
          <a:xfrm>
            <a:off x="504000" y="1769040"/>
            <a:ext cx="9071640" cy="224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highlight>
                <a:srgbClr val="ffffff"/>
              </a:highlight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18000" y="0"/>
            <a:ext cx="1007964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360000" y="49320"/>
            <a:ext cx="9071640" cy="84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Digital Audio Workstation (DAW) software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529560" y="128016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DAWs are programs for music production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They replicate old music hardware used for recording, mixing, and editing music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Today, professional music producers usually use DAWs instead of physical workstations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Examples: FL Studio (paid), GarageBand (free on Mac), Ableton (paid), Reaper (free)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 our purposes, DAWs are pretty much for </a:t>
            </a:r>
            <a:r>
              <a:rPr b="1" lang="en-US" sz="3200" spc="-1" strike="noStrike">
                <a:latin typeface="Arial"/>
              </a:rPr>
              <a:t>changing/improving the sound of your instruments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This is optional!  HookPad allows you to export a full song as an audio file.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You can export from HookPad to a DAW by using the “Export to MIDI” feature in HookPad with the “Import MIDI” feature in a DAW.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You have finer-grain control over the sound in a DAW.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Replace the instruments with new ones, including more realistic-sounding ones.</a:t>
            </a:r>
            <a:endParaRPr b="0" lang="en-US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Add “effects” to the instruments, giving subtle (or not-so-subtle) changes to how they sound</a:t>
            </a:r>
            <a:endParaRPr b="0" lang="en-US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Miscellaneous other tweaks. Example: fade an instrument’s volume “in” during an exciting build-up.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360000" y="49320"/>
            <a:ext cx="9071640" cy="84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VSTs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VSTs: software plugins for your DAW that emulate real-world music hardware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Two kinds of VSTs: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Instruments (sometimes called “VSTi”)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Guitars, flutes, pianos, violins</a:t>
            </a:r>
            <a:endParaRPr b="0" lang="en-US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Synths: create your own sound (almost your own “instrument”)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Effects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These modify the sound of the insturment</a:t>
            </a:r>
            <a:endParaRPr b="0" lang="en-US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Guitar amps/pedals, reverb, delay, compression, equalizers, etc.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360000" y="49320"/>
            <a:ext cx="9071640" cy="84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Some great VSTs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On the next slides are some of my personal favorite VSTs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Most good VSTs cost money, unfortunately, but free options exist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Search online for “free VST instruments”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The vast majority of paid VSTs go on sale frequently, so be sure to search online to see when the last sale was before paying retail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360000" y="49320"/>
            <a:ext cx="9071640" cy="84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Synth1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529560" y="118872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Free synthesizer</a:t>
            </a:r>
            <a:endParaRPr b="0" lang="en-US" sz="16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Very flexible (can create many different types of sounds)</a:t>
            </a:r>
            <a:endParaRPr b="0" lang="en-US" sz="16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Loads of free preset packs available online</a:t>
            </a:r>
            <a:endParaRPr b="0" lang="en-US" sz="16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latin typeface="Arial"/>
              </a:rPr>
              <a:t>Many presets sound reasonably close to real instruments</a:t>
            </a:r>
            <a:endParaRPr b="0" lang="en-US" sz="16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The interface can be overwhelming, but...</a:t>
            </a:r>
            <a:endParaRPr b="0" lang="en-US" sz="16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latin typeface="Arial"/>
              </a:rPr>
              <a:t>Look up “Syntorial” to learn how to program synths</a:t>
            </a:r>
            <a:endParaRPr b="0" lang="en-US" sz="1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latin typeface="Arial"/>
              </a:rPr>
              <a:t>Or just use presets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5608080" y="2988000"/>
            <a:ext cx="4176000" cy="3047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360000" y="49320"/>
            <a:ext cx="9071640" cy="84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Kontakt 6 Komplete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504000" y="11894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Big </a:t>
            </a:r>
            <a:r>
              <a:rPr b="0" lang="en-US" sz="1600" spc="-1" strike="noStrike">
                <a:latin typeface="Arial"/>
              </a:rPr>
              <a:t>collection of virtual instruments and sampled libraries</a:t>
            </a:r>
            <a:endParaRPr b="0" lang="en-US" sz="16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Includes the Kontakt Player, allowing you to download tons more sampled instruments, many of them free, that others have made</a:t>
            </a:r>
            <a:endParaRPr b="0" lang="en-US" sz="16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$400 :(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7" name=""/>
          <p:cNvSpPr txBox="1"/>
          <p:nvPr/>
        </p:nvSpPr>
        <p:spPr>
          <a:xfrm>
            <a:off x="5577840" y="5963040"/>
            <a:ext cx="223344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Really nice interface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1"/>
          <a:stretch/>
        </p:blipFill>
        <p:spPr>
          <a:xfrm>
            <a:off x="365760" y="2743200"/>
            <a:ext cx="3890160" cy="2926080"/>
          </a:xfrm>
          <a:prstGeom prst="rect">
            <a:avLst/>
          </a:prstGeom>
          <a:ln w="0">
            <a:noFill/>
          </a:ln>
        </p:spPr>
      </p:pic>
      <p:pic>
        <p:nvPicPr>
          <p:cNvPr id="149" name="" descr=""/>
          <p:cNvPicPr/>
          <p:nvPr/>
        </p:nvPicPr>
        <p:blipFill>
          <a:blip r:embed="rId2"/>
          <a:stretch/>
        </p:blipFill>
        <p:spPr>
          <a:xfrm>
            <a:off x="3474720" y="2103120"/>
            <a:ext cx="6583680" cy="3777120"/>
          </a:xfrm>
          <a:prstGeom prst="rect">
            <a:avLst/>
          </a:prstGeom>
          <a:ln w="0">
            <a:noFill/>
          </a:ln>
        </p:spPr>
      </p:pic>
      <p:sp>
        <p:nvSpPr>
          <p:cNvPr id="150" name=""/>
          <p:cNvSpPr txBox="1"/>
          <p:nvPr/>
        </p:nvSpPr>
        <p:spPr>
          <a:xfrm>
            <a:off x="640080" y="5819400"/>
            <a:ext cx="2560320" cy="764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400" spc="-1" strike="noStrike">
                <a:latin typeface="Arial"/>
              </a:rPr>
              <a:t>$400, but maybe you’re set on instruments for life afterward?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360000" y="49320"/>
            <a:ext cx="9071640" cy="84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EZDrummer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latin typeface="Arial"/>
              </a:rPr>
              <a:t>$179</a:t>
            </a:r>
            <a:endParaRPr b="0" lang="en-US" sz="1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latin typeface="Arial"/>
              </a:rPr>
              <a:t>Variety of different drum samples to choose from</a:t>
            </a:r>
            <a:endParaRPr b="0" lang="en-US" sz="1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latin typeface="Arial"/>
              </a:rPr>
              <a:t>Get the sound that matches your needs</a:t>
            </a:r>
            <a:endParaRPr b="0" lang="en-US" sz="1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latin typeface="Arial"/>
              </a:rPr>
              <a:t>Many premade, searchable drum beats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365760" y="3108960"/>
            <a:ext cx="3904560" cy="2893320"/>
          </a:xfrm>
          <a:prstGeom prst="rect">
            <a:avLst/>
          </a:prstGeom>
          <a:ln w="0">
            <a:noFill/>
          </a:ln>
        </p:spPr>
      </p:pic>
      <p:pic>
        <p:nvPicPr>
          <p:cNvPr id="154" name="" descr=""/>
          <p:cNvPicPr/>
          <p:nvPr/>
        </p:nvPicPr>
        <p:blipFill>
          <a:blip r:embed="rId2"/>
          <a:stretch/>
        </p:blipFill>
        <p:spPr>
          <a:xfrm>
            <a:off x="5486400" y="1097280"/>
            <a:ext cx="3744360" cy="2848320"/>
          </a:xfrm>
          <a:prstGeom prst="rect">
            <a:avLst/>
          </a:prstGeom>
          <a:ln w="0">
            <a:noFill/>
          </a:ln>
        </p:spPr>
      </p:pic>
      <p:pic>
        <p:nvPicPr>
          <p:cNvPr id="155" name="" descr=""/>
          <p:cNvPicPr/>
          <p:nvPr/>
        </p:nvPicPr>
        <p:blipFill>
          <a:blip r:embed="rId3"/>
          <a:stretch/>
        </p:blipFill>
        <p:spPr>
          <a:xfrm>
            <a:off x="5486400" y="3913200"/>
            <a:ext cx="3497400" cy="2670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360000" y="49320"/>
            <a:ext cx="9071640" cy="84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Orange Tree Samples guitar libraries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504000" y="128016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Variety of guitar sample libraries: electric guitar, acoustic, bass, banjo, etc.</a:t>
            </a:r>
            <a:endParaRPr b="0" lang="en-US" sz="16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Built on top of Kontakt, but most do not require you to own Kontakt</a:t>
            </a:r>
            <a:endParaRPr b="0" lang="en-US" sz="16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Around $180 each, regularly going on sale around $100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3133440" y="2560320"/>
            <a:ext cx="4090320" cy="3802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360000" y="49320"/>
            <a:ext cx="9071640" cy="84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ReAmp Studio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504000" y="128016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latin typeface="Arial"/>
              </a:rPr>
              <a:t>Guitar amp simulator that sounds really close to a real amp (IMO)</a:t>
            </a:r>
            <a:endParaRPr b="0" lang="en-US" sz="1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latin typeface="Arial"/>
              </a:rPr>
              <a:t>Very customizable, with many presets that will give your guitar any number of sounds</a:t>
            </a:r>
            <a:endParaRPr b="0" lang="en-US" sz="1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latin typeface="Arial"/>
              </a:rPr>
              <a:t>$120, but on sale for $22 at this time of writing</a:t>
            </a:r>
            <a:endParaRPr b="0" lang="en-US" sz="1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latin typeface="Arial"/>
              </a:rPr>
              <a:t>Wait for a sale if it’s back to normal when you see this!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2560320" y="2899800"/>
            <a:ext cx="4456080" cy="3592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360000" y="49320"/>
            <a:ext cx="9071640" cy="84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Thank you for coming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Slides available at https://github.com/Josh1billion/music/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Questions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/>
          </p:nvPr>
        </p:nvSpPr>
        <p:spPr>
          <a:xfrm>
            <a:off x="504000" y="1769040"/>
            <a:ext cx="9071640" cy="224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highlight>
                <a:srgbClr val="ffffff"/>
              </a:highlight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360000" y="49320"/>
            <a:ext cx="9071640" cy="84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About me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Josh Forde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  <a:hlinkClick r:id="rId1"/>
              </a:rPr>
              <a:t>josh@joshforde.com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linkedin.com/joshforde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Senior software engineer by 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Game developer by night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360000" y="49320"/>
            <a:ext cx="9071640" cy="84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About me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351936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Self-taught in music, around 60-70 completed songs across 3 games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5760720" y="1188720"/>
            <a:ext cx="3200400" cy="3200400"/>
          </a:xfrm>
          <a:prstGeom prst="rect">
            <a:avLst/>
          </a:prstGeom>
          <a:ln w="0">
            <a:noFill/>
          </a:ln>
        </p:spPr>
      </p:pic>
      <p:pic>
        <p:nvPicPr>
          <p:cNvPr id="100" name="" descr=""/>
          <p:cNvPicPr/>
          <p:nvPr/>
        </p:nvPicPr>
        <p:blipFill>
          <a:blip r:embed="rId2"/>
          <a:stretch/>
        </p:blipFill>
        <p:spPr>
          <a:xfrm>
            <a:off x="4718520" y="4502520"/>
            <a:ext cx="1590840" cy="892440"/>
          </a:xfrm>
          <a:prstGeom prst="rect">
            <a:avLst/>
          </a:prstGeom>
          <a:ln w="0">
            <a:noFill/>
          </a:ln>
        </p:spPr>
      </p:pic>
      <p:pic>
        <p:nvPicPr>
          <p:cNvPr id="101" name="" descr=""/>
          <p:cNvPicPr/>
          <p:nvPr/>
        </p:nvPicPr>
        <p:blipFill>
          <a:blip r:embed="rId3"/>
          <a:stretch/>
        </p:blipFill>
        <p:spPr>
          <a:xfrm>
            <a:off x="6364440" y="4502520"/>
            <a:ext cx="1590840" cy="892440"/>
          </a:xfrm>
          <a:prstGeom prst="rect">
            <a:avLst/>
          </a:prstGeom>
          <a:ln w="0">
            <a:noFill/>
          </a:ln>
        </p:spPr>
      </p:pic>
      <p:pic>
        <p:nvPicPr>
          <p:cNvPr id="102" name="" descr=""/>
          <p:cNvPicPr/>
          <p:nvPr/>
        </p:nvPicPr>
        <p:blipFill>
          <a:blip r:embed="rId4"/>
          <a:stretch/>
        </p:blipFill>
        <p:spPr>
          <a:xfrm>
            <a:off x="8046720" y="4502520"/>
            <a:ext cx="1590840" cy="892440"/>
          </a:xfrm>
          <a:prstGeom prst="rect">
            <a:avLst/>
          </a:prstGeom>
          <a:ln w="0">
            <a:noFill/>
          </a:ln>
        </p:spPr>
      </p:pic>
      <p:sp>
        <p:nvSpPr>
          <p:cNvPr id="103" name=""/>
          <p:cNvSpPr txBox="1"/>
          <p:nvPr/>
        </p:nvSpPr>
        <p:spPr>
          <a:xfrm>
            <a:off x="3999960" y="5615640"/>
            <a:ext cx="608004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Current project: Eternal Exodus, a monstercatching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RPG on PC/PS4/Switch/XB with a fully original soundtrack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360000" y="49320"/>
            <a:ext cx="9071640" cy="84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Inspiration behind this talk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Making music is fun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But there’s so much to learn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Music theory itself is a massive topic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Sometimes, it feels like you have to learn </a:t>
            </a:r>
            <a:r>
              <a:rPr b="1" lang="en-US" sz="2800" spc="-1" strike="noStrike">
                <a:latin typeface="Arial"/>
              </a:rPr>
              <a:t>everything</a:t>
            </a:r>
            <a:r>
              <a:rPr b="0" lang="en-US" sz="2800" spc="-1" strike="noStrike">
                <a:latin typeface="Arial"/>
              </a:rPr>
              <a:t> before you can even begin your first song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Even introductory lessons online often assume you’ve at least played an instrument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if you’re starting from zero?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How quickly can you learn enough to write a song?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360000" y="49320"/>
            <a:ext cx="9071640" cy="84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Goals of this talk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504000" y="1005840"/>
            <a:ext cx="9071640" cy="514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Learn a step-by-step approach to writing a song that sounds “decent” quickly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“</a:t>
            </a:r>
            <a:r>
              <a:rPr b="0" lang="en-US" sz="2800" spc="-1" strike="noStrike">
                <a:latin typeface="Arial"/>
              </a:rPr>
              <a:t>Decent”: it sounds like a song, not like noise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All instruments in sync with each other rhythmically</a:t>
            </a:r>
            <a:endParaRPr b="0" lang="en-US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No “dissonance” (notes clashing with each other)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Learn basic guidelines for keeping your song from devolving into chaotic noise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With the foundation in place, you’ll be able to start experimenting with melodies and making songs that sound great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Making music that “moves” takes a lot of trial-and-error – more time than this talk allows – BUT anyone can do it once the foundation is in place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After this talk, you’ll have the tools and guidelines to start experimenting with making 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360000" y="49320"/>
            <a:ext cx="9071640" cy="84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The workflow I usually use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Songwriting part: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1. Compose in a web app called HookPad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(this is what the talk will mostly focus on)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Production part: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1. Export HookPad composition to MIDI file (*.mid)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2. Import MIDI into DAW (FL Studio, Reaper, GarageBand, etc.)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3. In your DAW, attach instruments and effects to those MIDI notes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4. Export final song to wav/mp3/etc.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360000" y="49320"/>
            <a:ext cx="9071640" cy="84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HookPad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640080" y="1389240"/>
            <a:ext cx="8954640" cy="4920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376</TotalTime>
  <Application>LibreOffice/7.3.4.2$MacOSX_AARCH64 LibreOffice_project/728fec16bd5f605073805c3c9e7c4212a0120dc5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2022-06-30T13:10:26Z</dcterms:created>
  <dc:creator/>
  <dc:description/>
  <dc:language>en-US</dc:language>
  <cp:lastModifiedBy/>
  <dcterms:modified xsi:type="dcterms:W3CDTF">2022-07-27T11:36:02Z</dcterms:modified>
  <cp:revision>57</cp:revision>
  <dc:subject/>
  <dc:title>Piano</dc:title>
</cp:coreProperties>
</file>